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92" r:id="rId6"/>
    <p:sldId id="270" r:id="rId7"/>
    <p:sldId id="271" r:id="rId8"/>
    <p:sldId id="272" r:id="rId9"/>
    <p:sldId id="273" r:id="rId10"/>
    <p:sldId id="311" r:id="rId11"/>
    <p:sldId id="312" r:id="rId12"/>
    <p:sldId id="290" r:id="rId13"/>
    <p:sldId id="285" r:id="rId14"/>
    <p:sldId id="291" r:id="rId15"/>
    <p:sldId id="307" r:id="rId16"/>
    <p:sldId id="306" r:id="rId17"/>
    <p:sldId id="294" r:id="rId18"/>
    <p:sldId id="293" r:id="rId19"/>
    <p:sldId id="283" r:id="rId20"/>
    <p:sldId id="280" r:id="rId21"/>
    <p:sldId id="281" r:id="rId22"/>
    <p:sldId id="282" r:id="rId23"/>
    <p:sldId id="296" r:id="rId24"/>
    <p:sldId id="309" r:id="rId25"/>
    <p:sldId id="308" r:id="rId26"/>
    <p:sldId id="297" r:id="rId27"/>
    <p:sldId id="298" r:id="rId28"/>
    <p:sldId id="299" r:id="rId29"/>
    <p:sldId id="303" r:id="rId30"/>
    <p:sldId id="304" r:id="rId31"/>
    <p:sldId id="274" r:id="rId32"/>
    <p:sldId id="305" r:id="rId33"/>
    <p:sldId id="278" r:id="rId34"/>
    <p:sldId id="277" r:id="rId35"/>
    <p:sldId id="310" r:id="rId36"/>
    <p:sldId id="300" r:id="rId37"/>
    <p:sldId id="301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C50E2-E72E-2DA4-F2C5-F13174943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98B253-AED5-7D89-F79D-F85E1D9B1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F2E59-A5C1-CDA0-A9FC-0A5AC1122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BC4AF-751D-40EA-AE13-6CB066097D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110658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C2612-8940-B7A9-0884-F4DD81E9D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2919C-C136-861D-A879-D8200C608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26C6A-F0C1-1859-AE19-EACD8E72C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62BE1-8890-4624-8F42-945B618E1D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7206212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91FE78-EDE4-E0CD-E52D-A46577249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762361-295E-8EDF-C123-EAD0DDBA4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A6BF3-F103-0835-9C13-0BA128444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BD879-BDA3-47C4-B8D5-856D154DA5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7192576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FDB89-56A0-B0B9-EA1D-F37FBB598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E7A47-D5C1-451C-D11F-1C3996C1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CEC25-8318-C8F1-E06D-944923A04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557B8-2BB8-43A4-8DA6-FFF6CAB913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846797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42EAB-495B-64A6-433B-ECBD019F2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4F5DA-88DA-35FC-52DE-6E7FEE9B1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C9E615-420B-FB7E-0D7E-0558B7D9C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1573-BFCE-4D9F-BE63-11C6FB95C9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617190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7E2B8-5D42-DF2E-C9FE-D83F18739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9688C-CBAF-A92E-3B41-2E97EADE7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B58D4-4A6B-10F4-FADB-E7BD1E592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17C2A-E885-4696-9439-194B6DC80E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45217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30FF54-B8E1-0EA0-4D72-3EAAEF94B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27F6F8-FF52-31E9-E787-0E121E7AF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4B0334-F07D-41BE-6535-7B87320F7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3A108-0C6F-448B-BCEF-00FF0932D6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9898509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4FA3F1-1B24-7456-4F18-435204C2E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E02546-A8DE-68F8-E3CB-EB5E3F0C4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14F3F7-5609-A26E-3F9C-583B64DDE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96BDD-CFBE-444B-94BB-AF111F2A65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995221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F3D452-6C01-C094-4EFB-846A6CBB3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297310-E004-B6C8-9556-0F7DA75A4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3E95B7-851D-4158-08E4-3CF685E79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9382E-5679-4344-AEBA-98C4647ADE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6346798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BF9B3-2C8A-0970-BD70-FBB1D472D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EC560-2B4A-FE61-C747-D38E40556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5A065-DDF4-AA62-D4CD-73D6944D1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3320B-9D70-4A04-94FC-F1B9D5CE20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98875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BB081-6E03-CE19-A6FB-392380039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54A46-407E-E296-1FBE-50D0C5C49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753FA-5FE0-945F-F4AF-4E8D47CE8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E4F01-8039-4415-B708-05F31A2C33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1181879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E7B537-17E5-F5CC-4D39-E05BF7ED8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4B9867-53F2-D4CE-0C47-B146B48DF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B0B35A-3C8D-49AF-A096-C148EDD0CF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5C634B-CDC9-4EB4-860F-56DA25A2B0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F08730-92C4-4172-8A7C-273D2EE84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B636ED98-DCCC-4308-B44F-3E2D3A2F0EB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2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1D2C95F-CF65-76A2-A6D4-87AFCEA4E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539750"/>
            <a:ext cx="8097838" cy="5757863"/>
          </a:xfrm>
        </p:spPr>
        <p:txBody>
          <a:bodyPr/>
          <a:lstStyle/>
          <a:p>
            <a:pPr eaLnBrk="1" hangingPunct="1"/>
            <a:r>
              <a:rPr lang="cs-CZ" altLang="cs-CZ" b="1"/>
              <a:t>Kontrola materiálu</a:t>
            </a:r>
            <a:br>
              <a:rPr lang="cs-CZ" altLang="cs-CZ"/>
            </a:br>
            <a:r>
              <a:rPr lang="cs-CZ" altLang="cs-CZ" sz="3200"/>
              <a:t>aneb</a:t>
            </a:r>
            <a:br>
              <a:rPr lang="cs-CZ" altLang="cs-CZ"/>
            </a:br>
            <a:r>
              <a:rPr lang="cs-CZ" altLang="cs-CZ" b="1"/>
              <a:t>ČÍM</a:t>
            </a:r>
            <a:br>
              <a:rPr lang="cs-CZ" altLang="cs-CZ" b="1"/>
            </a:br>
            <a:r>
              <a:rPr lang="cs-CZ" altLang="cs-CZ" sz="3200"/>
              <a:t>a</a:t>
            </a:r>
            <a:br>
              <a:rPr lang="cs-CZ" altLang="cs-CZ"/>
            </a:br>
            <a:r>
              <a:rPr lang="cs-CZ" altLang="cs-CZ" b="1"/>
              <a:t>CO,</a:t>
            </a:r>
            <a:br>
              <a:rPr lang="cs-CZ" altLang="cs-CZ"/>
            </a:br>
            <a:r>
              <a:rPr lang="cs-CZ" altLang="cs-CZ" b="1"/>
              <a:t>JAK,</a:t>
            </a:r>
            <a:br>
              <a:rPr lang="cs-CZ" altLang="cs-CZ"/>
            </a:br>
            <a:r>
              <a:rPr lang="cs-CZ" altLang="cs-CZ" b="1"/>
              <a:t>KDE</a:t>
            </a:r>
            <a:br>
              <a:rPr lang="cs-CZ" altLang="cs-CZ" b="1"/>
            </a:br>
            <a:r>
              <a:rPr lang="cs-CZ" altLang="cs-CZ" b="1"/>
              <a:t>měříme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54A7FA23-D630-BBCD-4283-ABFB5890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805488"/>
            <a:ext cx="144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2016 Hoffi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575BF58-4B82-8187-75CE-FCDBC2392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Hadice štafetové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6FD184-84C0-4780-8A62-650070D5F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57338"/>
            <a:ext cx="4116387" cy="51006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altLang="cs-CZ" b="1" dirty="0"/>
              <a:t>Dorost</a:t>
            </a:r>
          </a:p>
          <a:p>
            <a:pPr eaLnBrk="1" hangingPunct="1">
              <a:defRPr/>
            </a:pPr>
            <a:r>
              <a:rPr lang="cs-CZ" altLang="cs-CZ" b="1" dirty="0"/>
              <a:t>min.</a:t>
            </a:r>
            <a:r>
              <a:rPr lang="cs-CZ" altLang="cs-CZ" dirty="0"/>
              <a:t> délka </a:t>
            </a:r>
            <a:r>
              <a:rPr lang="cs-CZ" altLang="cs-CZ" b="1" dirty="0"/>
              <a:t>19 m</a:t>
            </a:r>
          </a:p>
          <a:p>
            <a:pPr eaLnBrk="1" hangingPunct="1">
              <a:defRPr/>
            </a:pPr>
            <a:r>
              <a:rPr lang="cs-CZ" altLang="cs-CZ" b="1" dirty="0"/>
              <a:t>min.</a:t>
            </a:r>
            <a:r>
              <a:rPr lang="cs-CZ" altLang="cs-CZ" dirty="0"/>
              <a:t> plošná šíře       </a:t>
            </a:r>
            <a:r>
              <a:rPr lang="cs-CZ" altLang="cs-CZ" b="1" dirty="0"/>
              <a:t> 60 mm</a:t>
            </a:r>
          </a:p>
          <a:p>
            <a:pPr eaLnBrk="1" hangingPunct="1">
              <a:defRPr/>
            </a:pPr>
            <a:r>
              <a:rPr lang="cs-CZ" altLang="cs-CZ" dirty="0"/>
              <a:t>max. výška svinuté hadice od povrchu </a:t>
            </a:r>
            <a:r>
              <a:rPr lang="cs-CZ" altLang="cs-CZ" b="1" dirty="0"/>
              <a:t>35 cm  </a:t>
            </a:r>
            <a:r>
              <a:rPr lang="cs-CZ" altLang="cs-CZ" dirty="0"/>
              <a:t>bez spojek</a:t>
            </a: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4x100 </a:t>
            </a:r>
            <a:r>
              <a:rPr lang="cs-CZ" altLang="cs-CZ" dirty="0" err="1"/>
              <a:t>dorci</a:t>
            </a:r>
            <a:r>
              <a:rPr lang="cs-CZ" altLang="cs-CZ" dirty="0"/>
              <a:t> </a:t>
            </a:r>
            <a:r>
              <a:rPr lang="cs-CZ" altLang="cs-CZ" b="1" dirty="0"/>
              <a:t>2,5 kg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	</a:t>
            </a:r>
            <a:r>
              <a:rPr lang="cs-CZ" altLang="cs-CZ" dirty="0"/>
              <a:t>      </a:t>
            </a:r>
            <a:r>
              <a:rPr lang="cs-CZ" altLang="cs-CZ" dirty="0" err="1"/>
              <a:t>dorky</a:t>
            </a:r>
            <a:r>
              <a:rPr lang="cs-CZ" altLang="cs-CZ" dirty="0"/>
              <a:t> </a:t>
            </a:r>
            <a:r>
              <a:rPr lang="cs-CZ" altLang="cs-CZ" b="1" dirty="0"/>
              <a:t>2 kg	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0572A76-A06B-4EE8-98E8-71DC7CBC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1557338"/>
            <a:ext cx="3959225" cy="5100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cs-CZ" altLang="cs-CZ" b="1" dirty="0"/>
              <a:t>Dorost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100 m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	</a:t>
            </a:r>
            <a:r>
              <a:rPr lang="cs-CZ" altLang="cs-CZ" dirty="0" err="1"/>
              <a:t>dorci</a:t>
            </a:r>
            <a:endParaRPr lang="cs-CZ" altLang="cs-CZ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	</a:t>
            </a:r>
            <a:r>
              <a:rPr lang="cs-CZ" altLang="cs-CZ" dirty="0"/>
              <a:t>j. starší, střední</a:t>
            </a:r>
            <a:endParaRPr lang="cs-CZ" altLang="cs-CZ" b="1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	2,5 kg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	</a:t>
            </a:r>
            <a:r>
              <a:rPr lang="cs-CZ" altLang="cs-CZ" dirty="0" err="1"/>
              <a:t>dorky</a:t>
            </a:r>
            <a:endParaRPr lang="cs-CZ" altLang="cs-CZ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	</a:t>
            </a:r>
            <a:r>
              <a:rPr lang="cs-CZ" altLang="cs-CZ" dirty="0"/>
              <a:t>j. ml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	2 kg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build="p" bldLvl="2" animBg="1"/>
      <p:bldP spid="24581" grpId="0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6487C64-1411-B235-1D82-73CE83280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Hadice štafetové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6FD184-84C0-4780-8A62-650070D5F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700213"/>
            <a:ext cx="3959225" cy="4957762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cs-CZ" altLang="cs-CZ" b="1" dirty="0"/>
              <a:t>Dorost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Jsou povoleny stabilizační pomůcky které nepřesahují šířku hadice a jsou pevně uchyceny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Spojky musí být opatřeny těsněním 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 </a:t>
            </a:r>
          </a:p>
        </p:txBody>
      </p:sp>
      <p:pic>
        <p:nvPicPr>
          <p:cNvPr id="24583" name="Picture 7" descr="HadiceSt2">
            <a:extLst>
              <a:ext uri="{FF2B5EF4-FFF2-40B4-BE49-F238E27FC236}">
                <a16:creationId xmlns:a16="http://schemas.microsoft.com/office/drawing/2014/main" id="{E64C557F-376F-29C2-D2FF-F6A87D13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060575"/>
            <a:ext cx="35702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build="p" bldLvl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71875E8-A545-47A1-BDBA-F660FDBD3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Rozdělovače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AAF7F4B-9472-4659-A099-6AE22ECF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8277225" cy="278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altLang="cs-CZ" dirty="0"/>
              <a:t>spojky </a:t>
            </a:r>
            <a:r>
              <a:rPr lang="cs-CZ" altLang="cs-CZ" b="1" dirty="0"/>
              <a:t>DIN </a:t>
            </a:r>
            <a:r>
              <a:rPr lang="cs-CZ" altLang="cs-CZ" dirty="0"/>
              <a:t>a</a:t>
            </a:r>
            <a:r>
              <a:rPr lang="cs-CZ" altLang="cs-CZ" b="1" dirty="0"/>
              <a:t> ROT </a:t>
            </a:r>
            <a:r>
              <a:rPr lang="cs-CZ" altLang="cs-CZ" dirty="0"/>
              <a:t>(jen kat. starší a dorost)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altLang="cs-CZ" dirty="0"/>
              <a:t>spodní hrany všech spojek (u </a:t>
            </a:r>
            <a:r>
              <a:rPr lang="cs-CZ" altLang="cs-CZ" b="1" dirty="0"/>
              <a:t>ROT</a:t>
            </a:r>
            <a:r>
              <a:rPr lang="cs-CZ" altLang="cs-CZ" dirty="0"/>
              <a:t> spojky se započítává zub) </a:t>
            </a:r>
            <a:r>
              <a:rPr lang="cs-CZ" altLang="cs-CZ" b="1" dirty="0"/>
              <a:t>max. 60 mm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altLang="cs-CZ" dirty="0"/>
              <a:t>nástavec </a:t>
            </a:r>
            <a:r>
              <a:rPr lang="cs-CZ" altLang="cs-CZ" b="1" dirty="0"/>
              <a:t>ROT</a:t>
            </a:r>
            <a:r>
              <a:rPr lang="cs-CZ" altLang="cs-CZ" dirty="0"/>
              <a:t> spojky </a:t>
            </a:r>
            <a:r>
              <a:rPr lang="cs-CZ" altLang="cs-CZ" b="1" dirty="0"/>
              <a:t>max. 80 mm</a:t>
            </a:r>
            <a:r>
              <a:rPr lang="cs-CZ" altLang="cs-CZ" dirty="0"/>
              <a:t> dlouhý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cs-CZ" altLang="cs-CZ" b="1" dirty="0"/>
              <a:t>max. 4 </a:t>
            </a:r>
            <a:r>
              <a:rPr lang="cs-CZ" altLang="cs-CZ" dirty="0"/>
              <a:t>podpěry (ne hroty)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dirty="0"/>
              <a:t>	o průměru  </a:t>
            </a:r>
            <a:r>
              <a:rPr lang="cs-CZ" altLang="cs-CZ" b="1" dirty="0"/>
              <a:t>10-40 mm</a:t>
            </a:r>
          </a:p>
        </p:txBody>
      </p:sp>
      <p:pic>
        <p:nvPicPr>
          <p:cNvPr id="44038" name="Picture 6" descr="Rozdělovač4">
            <a:extLst>
              <a:ext uri="{FF2B5EF4-FFF2-40B4-BE49-F238E27FC236}">
                <a16:creationId xmlns:a16="http://schemas.microsoft.com/office/drawing/2014/main" id="{ECAC5240-3921-1797-41C0-1FEC6AA3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528763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Rozdělovač2">
            <a:extLst>
              <a:ext uri="{FF2B5EF4-FFF2-40B4-BE49-F238E27FC236}">
                <a16:creationId xmlns:a16="http://schemas.microsoft.com/office/drawing/2014/main" id="{FFD8EF09-9662-CF06-CFE4-616A8646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1528763"/>
            <a:ext cx="2984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Rozdělovač1">
            <a:extLst>
              <a:ext uri="{FF2B5EF4-FFF2-40B4-BE49-F238E27FC236}">
                <a16:creationId xmlns:a16="http://schemas.microsoft.com/office/drawing/2014/main" id="{0F280C59-F33B-A72B-30B0-2D176C40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28763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76525AF-8BD7-512B-3C7F-BD2F18808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Savice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2896184-039D-1007-36E0-57F14202D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3959225" cy="2789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Plamen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/>
              <a:t>délka </a:t>
            </a:r>
            <a:r>
              <a:rPr lang="cs-CZ" altLang="cs-CZ" b="1"/>
              <a:t>1,6m ± 5cm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/>
              <a:t>průměr </a:t>
            </a:r>
            <a:r>
              <a:rPr lang="cs-CZ" altLang="cs-CZ" b="1"/>
              <a:t>110 mm</a:t>
            </a:r>
            <a:endParaRPr lang="cs-CZ" altLang="cs-CZ"/>
          </a:p>
          <a:p>
            <a:pPr eaLnBrk="1" hangingPunct="1">
              <a:spcBef>
                <a:spcPct val="10000"/>
              </a:spcBef>
            </a:pPr>
            <a:r>
              <a:rPr lang="cs-CZ" altLang="cs-CZ" b="1"/>
              <a:t>min.</a:t>
            </a:r>
            <a:r>
              <a:rPr lang="cs-CZ" altLang="cs-CZ"/>
              <a:t> </a:t>
            </a:r>
            <a:r>
              <a:rPr lang="cs-CZ" altLang="cs-CZ" b="1"/>
              <a:t>2,5 </a:t>
            </a:r>
            <a:r>
              <a:rPr lang="cs-CZ" altLang="cs-CZ"/>
              <a:t>závitu</a:t>
            </a:r>
            <a:endParaRPr lang="cs-CZ" altLang="cs-CZ" b="1"/>
          </a:p>
          <a:p>
            <a:pPr eaLnBrk="1" hangingPunct="1">
              <a:spcBef>
                <a:spcPct val="10000"/>
              </a:spcBef>
            </a:pPr>
            <a:r>
              <a:rPr lang="cs-CZ" altLang="cs-CZ"/>
              <a:t>náběh </a:t>
            </a:r>
            <a:r>
              <a:rPr lang="cs-CZ" altLang="cs-CZ" b="1"/>
              <a:t>max.35mm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472AECE-7D7E-00DB-A7B5-358C7359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868738"/>
            <a:ext cx="3959225" cy="2789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b="1"/>
              <a:t>Dorost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/>
              <a:t>délka </a:t>
            </a:r>
            <a:r>
              <a:rPr lang="cs-CZ" altLang="cs-CZ" b="1"/>
              <a:t>2,5m ± 5cm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/>
              <a:t>průměr </a:t>
            </a:r>
            <a:r>
              <a:rPr lang="cs-CZ" altLang="cs-CZ" b="1"/>
              <a:t>110 mm</a:t>
            </a:r>
            <a:endParaRPr lang="cs-CZ" altLang="cs-CZ"/>
          </a:p>
          <a:p>
            <a:pPr eaLnBrk="1" hangingPunct="1">
              <a:spcBef>
                <a:spcPct val="10000"/>
              </a:spcBef>
            </a:pPr>
            <a:r>
              <a:rPr lang="cs-CZ" altLang="cs-CZ" b="1"/>
              <a:t>min.</a:t>
            </a:r>
            <a:r>
              <a:rPr lang="cs-CZ" altLang="cs-CZ"/>
              <a:t> </a:t>
            </a:r>
            <a:r>
              <a:rPr lang="cs-CZ" altLang="cs-CZ" b="1"/>
              <a:t>2,5 </a:t>
            </a:r>
            <a:r>
              <a:rPr lang="cs-CZ" altLang="cs-CZ"/>
              <a:t>závitu</a:t>
            </a:r>
            <a:endParaRPr lang="cs-CZ" altLang="cs-CZ" b="1"/>
          </a:p>
          <a:p>
            <a:pPr eaLnBrk="1" hangingPunct="1">
              <a:spcBef>
                <a:spcPct val="10000"/>
              </a:spcBef>
            </a:pPr>
            <a:r>
              <a:rPr lang="cs-CZ" altLang="cs-CZ"/>
              <a:t>náběh </a:t>
            </a:r>
            <a:r>
              <a:rPr lang="cs-CZ" altLang="cs-CZ" b="1"/>
              <a:t>max.35mm</a:t>
            </a:r>
          </a:p>
        </p:txBody>
      </p:sp>
      <p:pic>
        <p:nvPicPr>
          <p:cNvPr id="38918" name="Picture 6" descr="Savice1">
            <a:extLst>
              <a:ext uri="{FF2B5EF4-FFF2-40B4-BE49-F238E27FC236}">
                <a16:creationId xmlns:a16="http://schemas.microsoft.com/office/drawing/2014/main" id="{5C29FEFD-9A05-AEA5-A644-B5FD68560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528763"/>
            <a:ext cx="32480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Savice2">
            <a:extLst>
              <a:ext uri="{FF2B5EF4-FFF2-40B4-BE49-F238E27FC236}">
                <a16:creationId xmlns:a16="http://schemas.microsoft.com/office/drawing/2014/main" id="{57993AC8-03F4-A307-C496-1A7B0AE7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528763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bldLvl="2" animBg="1"/>
      <p:bldP spid="38916" grpId="0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0EC1AC6-15E2-000C-6513-6FFE9CB11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Sací koše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DA52EC0-7A3C-F635-610F-0A993045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8277225" cy="2789237"/>
          </a:xfrm>
        </p:spPr>
        <p:txBody>
          <a:bodyPr/>
          <a:lstStyle/>
          <a:p>
            <a:pPr eaLnBrk="1" hangingPunct="1"/>
            <a:r>
              <a:rPr lang="cs-CZ" altLang="cs-CZ"/>
              <a:t>sací koš </a:t>
            </a:r>
            <a:r>
              <a:rPr lang="cs-CZ" altLang="cs-CZ" b="1"/>
              <a:t>110 mm</a:t>
            </a:r>
            <a:r>
              <a:rPr lang="cs-CZ" altLang="cs-CZ"/>
              <a:t> s funkčním zpětným ventilem (se zp. klapkou), ovládanou z venkovní strany koše</a:t>
            </a:r>
            <a:endParaRPr lang="cs-CZ" altLang="cs-CZ" b="1"/>
          </a:p>
          <a:p>
            <a:pPr eaLnBrk="1" hangingPunct="1"/>
            <a:r>
              <a:rPr lang="cs-CZ" altLang="cs-CZ"/>
              <a:t>původní krycí mřížku nebo krycí mřížku o velikosti oka </a:t>
            </a:r>
            <a:r>
              <a:rPr lang="cs-CZ" altLang="cs-CZ" b="1"/>
              <a:t>max.</a:t>
            </a:r>
            <a:r>
              <a:rPr lang="cs-CZ" altLang="cs-CZ"/>
              <a:t> </a:t>
            </a:r>
            <a:r>
              <a:rPr lang="cs-CZ" altLang="cs-CZ" b="1"/>
              <a:t>25 mm</a:t>
            </a:r>
            <a:r>
              <a:rPr lang="cs-CZ" altLang="cs-CZ" b="1" baseline="30000"/>
              <a:t>2</a:t>
            </a:r>
            <a:r>
              <a:rPr lang="cs-CZ" altLang="cs-CZ" b="1"/>
              <a:t> </a:t>
            </a:r>
          </a:p>
        </p:txBody>
      </p:sp>
      <p:pic>
        <p:nvPicPr>
          <p:cNvPr id="45068" name="Picture 12" descr="Sacikos1">
            <a:extLst>
              <a:ext uri="{FF2B5EF4-FFF2-40B4-BE49-F238E27FC236}">
                <a16:creationId xmlns:a16="http://schemas.microsoft.com/office/drawing/2014/main" id="{5D765E22-8BEE-F437-8C65-18894631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528763"/>
            <a:ext cx="2844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Sacikos3">
            <a:extLst>
              <a:ext uri="{FF2B5EF4-FFF2-40B4-BE49-F238E27FC236}">
                <a16:creationId xmlns:a16="http://schemas.microsoft.com/office/drawing/2014/main" id="{1D7193CA-D51B-B4B0-8F4B-FE5F983D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287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Sacikos4">
            <a:extLst>
              <a:ext uri="{FF2B5EF4-FFF2-40B4-BE49-F238E27FC236}">
                <a16:creationId xmlns:a16="http://schemas.microsoft.com/office/drawing/2014/main" id="{500AA657-6880-ACE9-8616-E7430E69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528763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31C6455-C315-D60A-43E9-A00C91E2D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Materiál pro disciplíny CTIF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2ED0888-DA98-8AF3-D43E-4C1CB5759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8277225" cy="278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/>
              <a:t>hadice C52 dlouhé </a:t>
            </a:r>
            <a:r>
              <a:rPr lang="cs-CZ" altLang="cs-CZ" b="1"/>
              <a:t>min. 14,90 m  </a:t>
            </a:r>
            <a:r>
              <a:rPr lang="cs-CZ" altLang="cs-CZ"/>
              <a:t>(opatřené nosiči vedoucí středem hadice)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/>
              <a:t>hadice D25 u džberových stříkaček jsou dlouhé </a:t>
            </a:r>
            <a:r>
              <a:rPr lang="cs-CZ" altLang="cs-CZ" b="1"/>
              <a:t>3 m + max. 0,2 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/>
              <a:t>proudnice jsou opatřeny hubicí o průměru     </a:t>
            </a:r>
            <a:r>
              <a:rPr lang="cs-CZ" altLang="cs-CZ" b="1"/>
              <a:t>max. 4 mm</a:t>
            </a:r>
          </a:p>
        </p:txBody>
      </p:sp>
      <p:pic>
        <p:nvPicPr>
          <p:cNvPr id="63493" name="Picture 5" descr="džberovka1">
            <a:extLst>
              <a:ext uri="{FF2B5EF4-FFF2-40B4-BE49-F238E27FC236}">
                <a16:creationId xmlns:a16="http://schemas.microsoft.com/office/drawing/2014/main" id="{1593F1C2-D456-5EC1-9D8C-8F1ABF2B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557338"/>
            <a:ext cx="2609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džberovka2">
            <a:extLst>
              <a:ext uri="{FF2B5EF4-FFF2-40B4-BE49-F238E27FC236}">
                <a16:creationId xmlns:a16="http://schemas.microsoft.com/office/drawing/2014/main" id="{F3F3F500-9E56-7EC0-BBBB-85360D5C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557338"/>
            <a:ext cx="26955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A0E143D-1266-97C4-BED1-DCB34BFC5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Žebřík k překonání domečku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B7738EA-608F-569C-7A84-B1B55AC9D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8277225" cy="278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/>
              <a:t>Délka žebříku je </a:t>
            </a:r>
            <a:r>
              <a:rPr lang="cs-CZ" altLang="cs-CZ" b="1"/>
              <a:t>min. 295 cm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b="1"/>
              <a:t>8 </a:t>
            </a:r>
            <a:r>
              <a:rPr lang="cs-CZ" altLang="cs-CZ"/>
              <a:t>nebo</a:t>
            </a:r>
            <a:r>
              <a:rPr lang="cs-CZ" altLang="cs-CZ" b="1"/>
              <a:t> 9</a:t>
            </a:r>
            <a:r>
              <a:rPr lang="cs-CZ" altLang="cs-CZ"/>
              <a:t> rovnoměrně rozmístěných příčlí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/>
              <a:t>lze použít i </a:t>
            </a:r>
            <a:r>
              <a:rPr lang="cs-CZ" altLang="cs-CZ" b="1"/>
              <a:t>1 díl</a:t>
            </a:r>
            <a:r>
              <a:rPr lang="cs-CZ" altLang="cs-CZ"/>
              <a:t> nastavovacího žebřík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b="1"/>
              <a:t>min.</a:t>
            </a:r>
            <a:r>
              <a:rPr lang="cs-CZ" altLang="cs-CZ"/>
              <a:t> hmotnost žebříku je </a:t>
            </a:r>
            <a:r>
              <a:rPr lang="cs-CZ" altLang="cs-CZ" b="1"/>
              <a:t>8 kg</a:t>
            </a:r>
          </a:p>
        </p:txBody>
      </p:sp>
      <p:pic>
        <p:nvPicPr>
          <p:cNvPr id="62471" name="Picture 7" descr="Žebřík">
            <a:extLst>
              <a:ext uri="{FF2B5EF4-FFF2-40B4-BE49-F238E27FC236}">
                <a16:creationId xmlns:a16="http://schemas.microsoft.com/office/drawing/2014/main" id="{C88FE9B6-9ACE-EAB5-9609-28503FFE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8763"/>
            <a:ext cx="32464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6F27128-E067-991B-536E-EB68E7719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Spojky DIN – 1/2</a:t>
            </a:r>
          </a:p>
        </p:txBody>
      </p:sp>
      <p:pic>
        <p:nvPicPr>
          <p:cNvPr id="48134" name="Picture 6" descr="SpojkyDIN1">
            <a:extLst>
              <a:ext uri="{FF2B5EF4-FFF2-40B4-BE49-F238E27FC236}">
                <a16:creationId xmlns:a16="http://schemas.microsoft.com/office/drawing/2014/main" id="{69A20944-893C-99E0-C110-0CCD78FA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B3B5466-A435-9DEE-6DBD-8330F37BB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Spojky DIN – 2/2</a:t>
            </a:r>
          </a:p>
        </p:txBody>
      </p:sp>
      <p:pic>
        <p:nvPicPr>
          <p:cNvPr id="47108" name="Picture 4" descr="SpojkyDIN1">
            <a:extLst>
              <a:ext uri="{FF2B5EF4-FFF2-40B4-BE49-F238E27FC236}">
                <a16:creationId xmlns:a16="http://schemas.microsoft.com/office/drawing/2014/main" id="{71DE0126-FC79-80EE-1338-CC9C9715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KO1">
            <a:extLst>
              <a:ext uri="{FF2B5EF4-FFF2-40B4-BE49-F238E27FC236}">
                <a16:creationId xmlns:a16="http://schemas.microsoft.com/office/drawing/2014/main" id="{624B4706-6EC8-5D1C-EDC9-AD680EC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451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OK1">
            <a:extLst>
              <a:ext uri="{FF2B5EF4-FFF2-40B4-BE49-F238E27FC236}">
                <a16:creationId xmlns:a16="http://schemas.microsoft.com/office/drawing/2014/main" id="{387AEC8A-B2A6-57F9-0FBA-7814D4ED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45125"/>
            <a:ext cx="11096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422C047-DF61-A12F-E4AD-1613B7E7B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Proudnice PÚ - délka proudnice</a:t>
            </a:r>
          </a:p>
        </p:txBody>
      </p:sp>
      <p:pic>
        <p:nvPicPr>
          <p:cNvPr id="36868" name="Picture 4" descr="Proudnice1">
            <a:extLst>
              <a:ext uri="{FF2B5EF4-FFF2-40B4-BE49-F238E27FC236}">
                <a16:creationId xmlns:a16="http://schemas.microsoft.com/office/drawing/2014/main" id="{66740047-8269-BC93-7DA1-7E3D7F37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Proudnice2">
            <a:extLst>
              <a:ext uri="{FF2B5EF4-FFF2-40B4-BE49-F238E27FC236}">
                <a16:creationId xmlns:a16="http://schemas.microsoft.com/office/drawing/2014/main" id="{A527F73A-7986-7F49-898A-E83D1195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037CCE6-7130-1235-6F7C-71ED78E90A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ČÍM měříme?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20B2184-8BC3-FDAF-EB85-775FDD851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28763"/>
            <a:ext cx="8277225" cy="5038725"/>
          </a:xfrm>
        </p:spPr>
        <p:txBody>
          <a:bodyPr/>
          <a:lstStyle/>
          <a:p>
            <a:pPr eaLnBrk="1" hangingPunct="1"/>
            <a:r>
              <a:rPr lang="cs-CZ" altLang="cs-CZ" sz="3600"/>
              <a:t>Všechny rozměry nářadí měříme ocelovým pásmem, ocelovým metrem, posuvným měřítkem, nebo jiným cejchovaným měřidlem</a:t>
            </a:r>
          </a:p>
          <a:p>
            <a:pPr eaLnBrk="1" hangingPunct="1"/>
            <a:r>
              <a:rPr lang="cs-CZ" altLang="cs-CZ" sz="3600"/>
              <a:t>Hmotnost nářadí se váží cejchovanou váhou</a:t>
            </a:r>
          </a:p>
          <a:p>
            <a:pPr lvl="1" eaLnBrk="1" hangingPunct="1"/>
            <a:endParaRPr lang="cs-CZ" altLang="cs-CZ" sz="36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25FFD46-2338-FF11-579F-068EECF6F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Proudnice - délka proudnice – 1/2</a:t>
            </a:r>
          </a:p>
        </p:txBody>
      </p:sp>
      <p:pic>
        <p:nvPicPr>
          <p:cNvPr id="31748" name="Picture 4" descr="Proudnice1">
            <a:extLst>
              <a:ext uri="{FF2B5EF4-FFF2-40B4-BE49-F238E27FC236}">
                <a16:creationId xmlns:a16="http://schemas.microsoft.com/office/drawing/2014/main" id="{C9A2AB75-9192-1C20-F8A8-509D36D8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1AF1AD1-A2E2-12BD-C2B9-DB0298A2C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Proudnice - délka proudnice – 2/2</a:t>
            </a:r>
          </a:p>
        </p:txBody>
      </p:sp>
      <p:pic>
        <p:nvPicPr>
          <p:cNvPr id="32772" name="Picture 4" descr="Proudnice2">
            <a:extLst>
              <a:ext uri="{FF2B5EF4-FFF2-40B4-BE49-F238E27FC236}">
                <a16:creationId xmlns:a16="http://schemas.microsoft.com/office/drawing/2014/main" id="{A05C5219-6196-B5D5-EAC5-1005B0EE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BF92888-E6B1-5F96-DFD2-BA938ED25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Proudnice - délka provázku</a:t>
            </a:r>
          </a:p>
        </p:txBody>
      </p:sp>
      <p:pic>
        <p:nvPicPr>
          <p:cNvPr id="33796" name="Picture 4" descr="Proudnice3">
            <a:extLst>
              <a:ext uri="{FF2B5EF4-FFF2-40B4-BE49-F238E27FC236}">
                <a16:creationId xmlns:a16="http://schemas.microsoft.com/office/drawing/2014/main" id="{46C97CF8-79F2-89A3-92FF-A5ABA81D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Hadice2">
            <a:extLst>
              <a:ext uri="{FF2B5EF4-FFF2-40B4-BE49-F238E27FC236}">
                <a16:creationId xmlns:a16="http://schemas.microsoft.com/office/drawing/2014/main" id="{150BE145-ABCC-A191-C284-37A1A003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5084763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Hadice3">
            <a:extLst>
              <a:ext uri="{FF2B5EF4-FFF2-40B4-BE49-F238E27FC236}">
                <a16:creationId xmlns:a16="http://schemas.microsoft.com/office/drawing/2014/main" id="{F36FC08A-BAFB-F453-F296-F73E795F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844675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Hadice1">
            <a:extLst>
              <a:ext uri="{FF2B5EF4-FFF2-40B4-BE49-F238E27FC236}">
                <a16:creationId xmlns:a16="http://schemas.microsoft.com/office/drawing/2014/main" id="{589E82B1-624C-3E99-9660-009313A4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465513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20F22508-F227-8448-8782-9B285C9FD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Hadice - délka hadice</a:t>
            </a:r>
          </a:p>
        </p:txBody>
      </p:sp>
      <p:pic>
        <p:nvPicPr>
          <p:cNvPr id="50180" name="Picture 4" descr="Hadice1">
            <a:extLst>
              <a:ext uri="{FF2B5EF4-FFF2-40B4-BE49-F238E27FC236}">
                <a16:creationId xmlns:a16="http://schemas.microsoft.com/office/drawing/2014/main" id="{ED128258-64DF-4E19-5523-9ACE1989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65513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9">
            <a:extLst>
              <a:ext uri="{FF2B5EF4-FFF2-40B4-BE49-F238E27FC236}">
                <a16:creationId xmlns:a16="http://schemas.microsoft.com/office/drawing/2014/main" id="{35D1EE6D-D33C-542C-AD05-DFF4CF5DC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165850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9,5 m / 14,9 m / 19 m</a:t>
            </a:r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7E893D4F-A7C7-E60C-1A5E-5E36286FF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738" y="1773238"/>
            <a:ext cx="71437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50187" name="Line 11">
            <a:extLst>
              <a:ext uri="{FF2B5EF4-FFF2-40B4-BE49-F238E27FC236}">
                <a16:creationId xmlns:a16="http://schemas.microsoft.com/office/drawing/2014/main" id="{799832FC-FEC2-97E0-CDF5-8C29BE63F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0238" y="1773238"/>
            <a:ext cx="71437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50188" name="Line 12">
            <a:extLst>
              <a:ext uri="{FF2B5EF4-FFF2-40B4-BE49-F238E27FC236}">
                <a16:creationId xmlns:a16="http://schemas.microsoft.com/office/drawing/2014/main" id="{32172694-A4F7-C6CA-CDB5-BCD71E2C9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596063"/>
            <a:ext cx="5437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pic>
        <p:nvPicPr>
          <p:cNvPr id="50189" name="Picture 13" descr="KO1">
            <a:extLst>
              <a:ext uri="{FF2B5EF4-FFF2-40B4-BE49-F238E27FC236}">
                <a16:creationId xmlns:a16="http://schemas.microsoft.com/office/drawing/2014/main" id="{F4008DA3-406A-AD84-52E2-0A65CEC4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0256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 descr="OK1">
            <a:extLst>
              <a:ext uri="{FF2B5EF4-FFF2-40B4-BE49-F238E27FC236}">
                <a16:creationId xmlns:a16="http://schemas.microsoft.com/office/drawing/2014/main" id="{20348A01-A308-2294-0CB6-E5F30FCF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644900"/>
            <a:ext cx="1109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OK1">
            <a:extLst>
              <a:ext uri="{FF2B5EF4-FFF2-40B4-BE49-F238E27FC236}">
                <a16:creationId xmlns:a16="http://schemas.microsoft.com/office/drawing/2014/main" id="{88038995-DB7A-3A5D-51D3-BFCD4416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264150"/>
            <a:ext cx="1109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 descr="Hadice1">
            <a:extLst>
              <a:ext uri="{FF2B5EF4-FFF2-40B4-BE49-F238E27FC236}">
                <a16:creationId xmlns:a16="http://schemas.microsoft.com/office/drawing/2014/main" id="{545E5236-79D8-4345-213C-225CCB74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844675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17" descr="Hadice1">
            <a:extLst>
              <a:ext uri="{FF2B5EF4-FFF2-40B4-BE49-F238E27FC236}">
                <a16:creationId xmlns:a16="http://schemas.microsoft.com/office/drawing/2014/main" id="{A147C0BB-67DE-561F-4D45-A97FFAC4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084763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40764 0.0004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44704 0.00556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0781 0.0004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2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>
            <a:extLst>
              <a:ext uri="{FF2B5EF4-FFF2-40B4-BE49-F238E27FC236}">
                <a16:creationId xmlns:a16="http://schemas.microsoft.com/office/drawing/2014/main" id="{B56C5F2B-6513-A7A1-E0F2-DDD8004FF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Hadice – plošná šíře - 1/2</a:t>
            </a:r>
          </a:p>
        </p:txBody>
      </p:sp>
      <p:pic>
        <p:nvPicPr>
          <p:cNvPr id="65552" name="Picture 16" descr="Plošná_šířka1">
            <a:extLst>
              <a:ext uri="{FF2B5EF4-FFF2-40B4-BE49-F238E27FC236}">
                <a16:creationId xmlns:a16="http://schemas.microsoft.com/office/drawing/2014/main" id="{B05B6EED-0491-4395-E982-6C381FC0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Line 29">
            <a:extLst>
              <a:ext uri="{FF2B5EF4-FFF2-40B4-BE49-F238E27FC236}">
                <a16:creationId xmlns:a16="http://schemas.microsoft.com/office/drawing/2014/main" id="{CC5E9FAD-12F4-27B0-6155-9AD5E350270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002213" y="2025650"/>
            <a:ext cx="71437" cy="68373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37" name="Line 25">
            <a:extLst>
              <a:ext uri="{FF2B5EF4-FFF2-40B4-BE49-F238E27FC236}">
                <a16:creationId xmlns:a16="http://schemas.microsoft.com/office/drawing/2014/main" id="{A27EC190-18D4-E3D4-4090-DF40561107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002213" y="585787"/>
            <a:ext cx="71438" cy="68373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35" name="Line 23">
            <a:extLst>
              <a:ext uri="{FF2B5EF4-FFF2-40B4-BE49-F238E27FC236}">
                <a16:creationId xmlns:a16="http://schemas.microsoft.com/office/drawing/2014/main" id="{883BDC0D-5585-4AC8-9557-BF13BCCF003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002213" y="-852488"/>
            <a:ext cx="71438" cy="68373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6DD0A5AB-85A5-1F3E-E911-38268C817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Hadice – plošná šíře - 2/2</a:t>
            </a:r>
          </a:p>
        </p:txBody>
      </p:sp>
      <p:pic>
        <p:nvPicPr>
          <p:cNvPr id="64518" name="Picture 6" descr="Hadice1">
            <a:extLst>
              <a:ext uri="{FF2B5EF4-FFF2-40B4-BE49-F238E27FC236}">
                <a16:creationId xmlns:a16="http://schemas.microsoft.com/office/drawing/2014/main" id="{7C0F9181-FF91-5AC6-562C-0C62BEAD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284538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Line 8">
            <a:extLst>
              <a:ext uri="{FF2B5EF4-FFF2-40B4-BE49-F238E27FC236}">
                <a16:creationId xmlns:a16="http://schemas.microsoft.com/office/drawing/2014/main" id="{B1E11049-6C74-7B25-9FE8-65F6C6BE6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738" y="1773238"/>
            <a:ext cx="71437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EE9EEAC0-ACFD-A81C-1E83-35BEAA672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5" y="1773238"/>
            <a:ext cx="71438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pic>
        <p:nvPicPr>
          <p:cNvPr id="64526" name="Picture 14" descr="Hadice1">
            <a:extLst>
              <a:ext uri="{FF2B5EF4-FFF2-40B4-BE49-F238E27FC236}">
                <a16:creationId xmlns:a16="http://schemas.microsoft.com/office/drawing/2014/main" id="{D43D7766-259B-EE9A-603A-617878AC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844675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Line 18">
            <a:extLst>
              <a:ext uri="{FF2B5EF4-FFF2-40B4-BE49-F238E27FC236}">
                <a16:creationId xmlns:a16="http://schemas.microsoft.com/office/drawing/2014/main" id="{E8429007-C8FC-D32E-9EC0-F216EDE21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1773238"/>
            <a:ext cx="71438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pic>
        <p:nvPicPr>
          <p:cNvPr id="64529" name="Picture 17" descr="BodMěření">
            <a:extLst>
              <a:ext uri="{FF2B5EF4-FFF2-40B4-BE49-F238E27FC236}">
                <a16:creationId xmlns:a16="http://schemas.microsoft.com/office/drawing/2014/main" id="{416F34C9-DCF1-25B9-70C2-ACA4CEE8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05038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1" name="Line 19">
            <a:extLst>
              <a:ext uri="{FF2B5EF4-FFF2-40B4-BE49-F238E27FC236}">
                <a16:creationId xmlns:a16="http://schemas.microsoft.com/office/drawing/2014/main" id="{D3014B42-9A40-4E28-2B0B-269BADEEC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6596063"/>
            <a:ext cx="167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614440E2-B57B-6B88-66BA-E2B1A893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6164263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min. 1 m</a:t>
            </a:r>
          </a:p>
        </p:txBody>
      </p:sp>
      <p:sp>
        <p:nvSpPr>
          <p:cNvPr id="64533" name="Line 21">
            <a:extLst>
              <a:ext uri="{FF2B5EF4-FFF2-40B4-BE49-F238E27FC236}">
                <a16:creationId xmlns:a16="http://schemas.microsoft.com/office/drawing/2014/main" id="{A8B95093-1042-4656-4930-3E7637BAA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1238" y="1773238"/>
            <a:ext cx="71437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34" name="Line 22">
            <a:extLst>
              <a:ext uri="{FF2B5EF4-FFF2-40B4-BE49-F238E27FC236}">
                <a16:creationId xmlns:a16="http://schemas.microsoft.com/office/drawing/2014/main" id="{D40A82EE-D8DF-2BEA-E799-4F090E907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0488" y="1773238"/>
            <a:ext cx="71437" cy="4822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pic>
        <p:nvPicPr>
          <p:cNvPr id="64538" name="Picture 26" descr="OK1">
            <a:extLst>
              <a:ext uri="{FF2B5EF4-FFF2-40B4-BE49-F238E27FC236}">
                <a16:creationId xmlns:a16="http://schemas.microsoft.com/office/drawing/2014/main" id="{63796CD5-2413-CD0B-BFB7-96B9D922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44675"/>
            <a:ext cx="371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27" descr="OK1">
            <a:extLst>
              <a:ext uri="{FF2B5EF4-FFF2-40B4-BE49-F238E27FC236}">
                <a16:creationId xmlns:a16="http://schemas.microsoft.com/office/drawing/2014/main" id="{25956341-7E95-0A5E-C4E0-8D1D16A9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25650"/>
            <a:ext cx="1109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28" descr="Hadice1">
            <a:extLst>
              <a:ext uri="{FF2B5EF4-FFF2-40B4-BE49-F238E27FC236}">
                <a16:creationId xmlns:a16="http://schemas.microsoft.com/office/drawing/2014/main" id="{55944AE9-A894-28CD-CA90-2C7F5B3F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724400"/>
            <a:ext cx="1917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2" name="Picture 30" descr="BodMěření">
            <a:extLst>
              <a:ext uri="{FF2B5EF4-FFF2-40B4-BE49-F238E27FC236}">
                <a16:creationId xmlns:a16="http://schemas.microsoft.com/office/drawing/2014/main" id="{5B691E9D-BB6F-EA69-3BE0-FF86BE76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644900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3" name="Picture 31" descr="BodMěření">
            <a:extLst>
              <a:ext uri="{FF2B5EF4-FFF2-40B4-BE49-F238E27FC236}">
                <a16:creationId xmlns:a16="http://schemas.microsoft.com/office/drawing/2014/main" id="{E9A88D0E-3251-7DB2-5F2E-E652D803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084763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4" name="Picture 32" descr="KO1">
            <a:extLst>
              <a:ext uri="{FF2B5EF4-FFF2-40B4-BE49-F238E27FC236}">
                <a16:creationId xmlns:a16="http://schemas.microsoft.com/office/drawing/2014/main" id="{427904BD-441A-8FF2-2B0D-BC29FB59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2845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5" name="Picture 33" descr="KO1">
            <a:extLst>
              <a:ext uri="{FF2B5EF4-FFF2-40B4-BE49-F238E27FC236}">
                <a16:creationId xmlns:a16="http://schemas.microsoft.com/office/drawing/2014/main" id="{68D8CF0B-F192-1B57-F36B-62F4C66F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7244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6" name="Picture 34" descr="OK1">
            <a:extLst>
              <a:ext uri="{FF2B5EF4-FFF2-40B4-BE49-F238E27FC236}">
                <a16:creationId xmlns:a16="http://schemas.microsoft.com/office/drawing/2014/main" id="{0B97140C-C86B-7A23-588B-207BAD1A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65513"/>
            <a:ext cx="11096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7" name="Picture 35" descr="KO1">
            <a:extLst>
              <a:ext uri="{FF2B5EF4-FFF2-40B4-BE49-F238E27FC236}">
                <a16:creationId xmlns:a16="http://schemas.microsoft.com/office/drawing/2014/main" id="{49F5A176-0FA4-A3A9-B6FB-87B915B5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9037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8" name="Picture 36" descr="BodMěření">
            <a:extLst>
              <a:ext uri="{FF2B5EF4-FFF2-40B4-BE49-F238E27FC236}">
                <a16:creationId xmlns:a16="http://schemas.microsoft.com/office/drawing/2014/main" id="{2DDBC6F5-CA58-43CC-B267-43F53C44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644900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9" name="Picture 37" descr="BodMěření">
            <a:extLst>
              <a:ext uri="{FF2B5EF4-FFF2-40B4-BE49-F238E27FC236}">
                <a16:creationId xmlns:a16="http://schemas.microsoft.com/office/drawing/2014/main" id="{3D2D8DAA-5030-4AED-E02B-AF939106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644900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0" name="Picture 38" descr="OK1">
            <a:extLst>
              <a:ext uri="{FF2B5EF4-FFF2-40B4-BE49-F238E27FC236}">
                <a16:creationId xmlns:a16="http://schemas.microsoft.com/office/drawing/2014/main" id="{E78A4302-8681-5D3C-D704-C6E1FB77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84538"/>
            <a:ext cx="371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1" name="Picture 39" descr="OK1">
            <a:extLst>
              <a:ext uri="{FF2B5EF4-FFF2-40B4-BE49-F238E27FC236}">
                <a16:creationId xmlns:a16="http://schemas.microsoft.com/office/drawing/2014/main" id="{9B84B1D2-2D03-5B7B-BEC1-BB489F4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284538"/>
            <a:ext cx="371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2" name="Picture 40" descr="BodMěření">
            <a:extLst>
              <a:ext uri="{FF2B5EF4-FFF2-40B4-BE49-F238E27FC236}">
                <a16:creationId xmlns:a16="http://schemas.microsoft.com/office/drawing/2014/main" id="{45212B18-F117-F688-3A97-42DF7664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084763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3" name="Picture 41" descr="BodMěření">
            <a:extLst>
              <a:ext uri="{FF2B5EF4-FFF2-40B4-BE49-F238E27FC236}">
                <a16:creationId xmlns:a16="http://schemas.microsoft.com/office/drawing/2014/main" id="{3C4D7BA6-D364-1F07-E0C0-3022D068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084763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4" name="Picture 42" descr="BodMěření">
            <a:extLst>
              <a:ext uri="{FF2B5EF4-FFF2-40B4-BE49-F238E27FC236}">
                <a16:creationId xmlns:a16="http://schemas.microsoft.com/office/drawing/2014/main" id="{016CC366-E94A-DF65-DFFE-2748538F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84763"/>
            <a:ext cx="542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5" name="Picture 43" descr="OK1">
            <a:extLst>
              <a:ext uri="{FF2B5EF4-FFF2-40B4-BE49-F238E27FC236}">
                <a16:creationId xmlns:a16="http://schemas.microsoft.com/office/drawing/2014/main" id="{3ABB4D22-5F4C-1006-471B-A787592B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371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6" name="Picture 44" descr="KO1">
            <a:extLst>
              <a:ext uri="{FF2B5EF4-FFF2-40B4-BE49-F238E27FC236}">
                <a16:creationId xmlns:a16="http://schemas.microsoft.com/office/drawing/2014/main" id="{DFB33BBA-2106-7F74-F4CB-EA274715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7244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7" name="Picture 45" descr="KO1">
            <a:extLst>
              <a:ext uri="{FF2B5EF4-FFF2-40B4-BE49-F238E27FC236}">
                <a16:creationId xmlns:a16="http://schemas.microsoft.com/office/drawing/2014/main" id="{DB579B94-E076-0DDD-8E81-D449589ED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7244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Line 46">
            <a:extLst>
              <a:ext uri="{FF2B5EF4-FFF2-40B4-BE49-F238E27FC236}">
                <a16:creationId xmlns:a16="http://schemas.microsoft.com/office/drawing/2014/main" id="{7DC11150-D1B0-ECD0-4721-3E554703D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6596063"/>
            <a:ext cx="167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59" name="Line 47">
            <a:extLst>
              <a:ext uri="{FF2B5EF4-FFF2-40B4-BE49-F238E27FC236}">
                <a16:creationId xmlns:a16="http://schemas.microsoft.com/office/drawing/2014/main" id="{F9CA03F1-0F15-5116-439E-DAC6B5859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6596063"/>
            <a:ext cx="167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60" name="Line 48">
            <a:extLst>
              <a:ext uri="{FF2B5EF4-FFF2-40B4-BE49-F238E27FC236}">
                <a16:creationId xmlns:a16="http://schemas.microsoft.com/office/drawing/2014/main" id="{A851131E-F177-C5E9-4741-8DCD0BE0E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6596063"/>
            <a:ext cx="167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B3119649-E080-13F7-E2F9-9C5CEE7E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164263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min. 1 m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A75C904C-AA39-9C58-9EF2-6F37DA1A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1642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min. 1 m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8B87E1FB-0B90-5936-718F-6305E196A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61642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min. 1 m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0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160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32" grpId="0"/>
      <p:bldP spid="64561" grpId="0"/>
      <p:bldP spid="64562" grpId="0"/>
      <p:bldP spid="645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19CA12C-9399-B9F9-5252-7D021B582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Rozdělovače - funkčnost </a:t>
            </a:r>
          </a:p>
        </p:txBody>
      </p:sp>
      <p:pic>
        <p:nvPicPr>
          <p:cNvPr id="52228" name="Picture 4" descr="Rozdělovač1">
            <a:extLst>
              <a:ext uri="{FF2B5EF4-FFF2-40B4-BE49-F238E27FC236}">
                <a16:creationId xmlns:a16="http://schemas.microsoft.com/office/drawing/2014/main" id="{AAAE2944-255E-4EDE-0604-A7BAF841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2239C8B-B1CE-297F-8864-E536FBDC6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Rozdělovače – počet nožiček</a:t>
            </a:r>
          </a:p>
        </p:txBody>
      </p:sp>
      <p:pic>
        <p:nvPicPr>
          <p:cNvPr id="53251" name="Picture 3" descr="Rozdělovač2">
            <a:extLst>
              <a:ext uri="{FF2B5EF4-FFF2-40B4-BE49-F238E27FC236}">
                <a16:creationId xmlns:a16="http://schemas.microsoft.com/office/drawing/2014/main" id="{1F7AB653-C64C-1B27-D88C-AA56BA78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3799874E-0CEE-4A69-34D2-BB12E296C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4462463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D41672E0-4466-6BA7-48C1-5CE2F3517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4893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ECB0B222-C561-7B66-5808-DCC8A199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446246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2" grpId="0"/>
      <p:bldP spid="53253" grpId="0"/>
      <p:bldP spid="532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C056D4F-48CD-FCD8-15E7-F059140BB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Rozdělovače – průměr nožiček </a:t>
            </a:r>
          </a:p>
        </p:txBody>
      </p:sp>
      <p:pic>
        <p:nvPicPr>
          <p:cNvPr id="54275" name="Picture 3" descr="Rozdělovač3">
            <a:extLst>
              <a:ext uri="{FF2B5EF4-FFF2-40B4-BE49-F238E27FC236}">
                <a16:creationId xmlns:a16="http://schemas.microsoft.com/office/drawing/2014/main" id="{4DB50A8A-3361-3F4B-C0BA-5733787A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BB83DCA-6754-0351-2DF6-F2190567B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Rozdělovače – výška hrany</a:t>
            </a:r>
          </a:p>
        </p:txBody>
      </p:sp>
      <p:pic>
        <p:nvPicPr>
          <p:cNvPr id="58372" name="Picture 4" descr="Rozdělovač4a">
            <a:extLst>
              <a:ext uri="{FF2B5EF4-FFF2-40B4-BE49-F238E27FC236}">
                <a16:creationId xmlns:a16="http://schemas.microsoft.com/office/drawing/2014/main" id="{93E9CE76-9DE6-E94A-0AA3-A7386DEF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Rozdělovač4b">
            <a:extLst>
              <a:ext uri="{FF2B5EF4-FFF2-40B4-BE49-F238E27FC236}">
                <a16:creationId xmlns:a16="http://schemas.microsoft.com/office/drawing/2014/main" id="{6B40469F-329A-FB6D-2A5A-729AB33E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D9AFB11-BCDF-FF29-8CF6-5F6F4493D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Ukázka měřidel</a:t>
            </a:r>
          </a:p>
        </p:txBody>
      </p:sp>
      <p:pic>
        <p:nvPicPr>
          <p:cNvPr id="18436" name="Picture 4" descr="Svinovaci_metr1">
            <a:extLst>
              <a:ext uri="{FF2B5EF4-FFF2-40B4-BE49-F238E27FC236}">
                <a16:creationId xmlns:a16="http://schemas.microsoft.com/office/drawing/2014/main" id="{99FFCA07-5267-F6D0-405F-B8F678E3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9780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Ocelove_pasmo1">
            <a:extLst>
              <a:ext uri="{FF2B5EF4-FFF2-40B4-BE49-F238E27FC236}">
                <a16:creationId xmlns:a16="http://schemas.microsoft.com/office/drawing/2014/main" id="{4AC26806-F17A-B707-4F3F-C3D29434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698750"/>
            <a:ext cx="2159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vaha2">
            <a:extLst>
              <a:ext uri="{FF2B5EF4-FFF2-40B4-BE49-F238E27FC236}">
                <a16:creationId xmlns:a16="http://schemas.microsoft.com/office/drawing/2014/main" id="{461E484A-38DD-CF26-4A7E-1BEC80C7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1714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Posuvnemeritko1">
            <a:extLst>
              <a:ext uri="{FF2B5EF4-FFF2-40B4-BE49-F238E27FC236}">
                <a16:creationId xmlns:a16="http://schemas.microsoft.com/office/drawing/2014/main" id="{17F9AB35-1CC5-FEA8-B339-8D354700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598863"/>
            <a:ext cx="32385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vaha2">
            <a:extLst>
              <a:ext uri="{FF2B5EF4-FFF2-40B4-BE49-F238E27FC236}">
                <a16:creationId xmlns:a16="http://schemas.microsoft.com/office/drawing/2014/main" id="{99D0C5AB-8863-7D48-7B0A-693D3BDA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1714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>
            <a:extLst>
              <a:ext uri="{FF2B5EF4-FFF2-40B4-BE49-F238E27FC236}">
                <a16:creationId xmlns:a16="http://schemas.microsoft.com/office/drawing/2014/main" id="{5F4DADE3-46A8-0B0E-5692-C1491F398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619250"/>
            <a:ext cx="21590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ocelový metr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9DED39C8-9C01-6D7A-38FA-C1749E47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2338388"/>
            <a:ext cx="21590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ocelové pásmo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76AC9D87-DA11-F043-3EB0-2070AB4F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3238500"/>
            <a:ext cx="32385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posuvné měřítko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42" grpId="0" animBg="1"/>
      <p:bldP spid="18443" grpId="0" animBg="1"/>
      <p:bldP spid="184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2DDC5BE-AE39-2A45-D15B-1EBAAB249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Rozdělovače – délka nástavce </a:t>
            </a:r>
          </a:p>
        </p:txBody>
      </p:sp>
      <p:pic>
        <p:nvPicPr>
          <p:cNvPr id="59396" name="Picture 4" descr="Rozdělovač5">
            <a:extLst>
              <a:ext uri="{FF2B5EF4-FFF2-40B4-BE49-F238E27FC236}">
                <a16:creationId xmlns:a16="http://schemas.microsoft.com/office/drawing/2014/main" id="{29B7A418-44EA-0246-6D92-247C5F50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396C9B-3367-F69F-6F86-3602058A1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Savice - délka savice</a:t>
            </a:r>
          </a:p>
        </p:txBody>
      </p:sp>
      <p:pic>
        <p:nvPicPr>
          <p:cNvPr id="25604" name="Picture 4" descr="Savice1_1">
            <a:extLst>
              <a:ext uri="{FF2B5EF4-FFF2-40B4-BE49-F238E27FC236}">
                <a16:creationId xmlns:a16="http://schemas.microsoft.com/office/drawing/2014/main" id="{FC6893F7-90A7-63A1-938E-11F81F7B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Savice2">
            <a:extLst>
              <a:ext uri="{FF2B5EF4-FFF2-40B4-BE49-F238E27FC236}">
                <a16:creationId xmlns:a16="http://schemas.microsoft.com/office/drawing/2014/main" id="{C895A474-755A-5C33-6402-2B2E8222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48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05050C5-1536-03D9-B022-C6939A18D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Savice – počet závitů</a:t>
            </a:r>
          </a:p>
        </p:txBody>
      </p:sp>
      <p:pic>
        <p:nvPicPr>
          <p:cNvPr id="61445" name="Picture 5" descr="2,5závitu">
            <a:extLst>
              <a:ext uri="{FF2B5EF4-FFF2-40B4-BE49-F238E27FC236}">
                <a16:creationId xmlns:a16="http://schemas.microsoft.com/office/drawing/2014/main" id="{A0AAC27F-FB80-0B12-FEE9-DA270B33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5290261-3569-CAC0-553F-C184033FC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Savice – nejméně 2,5 závitu</a:t>
            </a:r>
          </a:p>
        </p:txBody>
      </p:sp>
      <p:pic>
        <p:nvPicPr>
          <p:cNvPr id="29700" name="Picture 4" descr="Savice3">
            <a:extLst>
              <a:ext uri="{FF2B5EF4-FFF2-40B4-BE49-F238E27FC236}">
                <a16:creationId xmlns:a16="http://schemas.microsoft.com/office/drawing/2014/main" id="{F1A0541B-1E57-68FF-460A-F2686B94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OK5">
            <a:extLst>
              <a:ext uri="{FF2B5EF4-FFF2-40B4-BE49-F238E27FC236}">
                <a16:creationId xmlns:a16="http://schemas.microsoft.com/office/drawing/2014/main" id="{2B039333-8037-2B6E-6EC1-A345A048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598863"/>
            <a:ext cx="11080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Savice5">
            <a:extLst>
              <a:ext uri="{FF2B5EF4-FFF2-40B4-BE49-F238E27FC236}">
                <a16:creationId xmlns:a16="http://schemas.microsoft.com/office/drawing/2014/main" id="{E522C948-D2EC-0EBB-0142-22D0C956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KO1">
            <a:extLst>
              <a:ext uri="{FF2B5EF4-FFF2-40B4-BE49-F238E27FC236}">
                <a16:creationId xmlns:a16="http://schemas.microsoft.com/office/drawing/2014/main" id="{CFA18563-0276-245F-7F64-EA69DBD7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35988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8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85" presetID="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4100"/>
                            </p:stCondLst>
                            <p:childTnLst>
                              <p:par>
                                <p:cTn id="102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90B678C-F0FB-235D-B3E2-95C2CAD18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Savice - délka náběhu – 1/2</a:t>
            </a:r>
          </a:p>
        </p:txBody>
      </p:sp>
      <p:pic>
        <p:nvPicPr>
          <p:cNvPr id="28675" name="Picture 3" descr="Savice4">
            <a:extLst>
              <a:ext uri="{FF2B5EF4-FFF2-40B4-BE49-F238E27FC236}">
                <a16:creationId xmlns:a16="http://schemas.microsoft.com/office/drawing/2014/main" id="{FFF2F9B3-B203-1B3D-3DE1-1456D934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3832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AutoShape 9">
            <a:extLst>
              <a:ext uri="{FF2B5EF4-FFF2-40B4-BE49-F238E27FC236}">
                <a16:creationId xmlns:a16="http://schemas.microsoft.com/office/drawing/2014/main" id="{A002FDDE-82D0-9CA9-E333-E94AC84ECDB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62919" y="4179094"/>
            <a:ext cx="976313" cy="485775"/>
          </a:xfrm>
          <a:custGeom>
            <a:avLst/>
            <a:gdLst>
              <a:gd name="T0" fmla="*/ 1495963956 w 21600"/>
              <a:gd name="T1" fmla="*/ 0 h 21600"/>
              <a:gd name="T2" fmla="*/ 0 w 21600"/>
              <a:gd name="T3" fmla="*/ 122848224 h 21600"/>
              <a:gd name="T4" fmla="*/ 1495963956 w 21600"/>
              <a:gd name="T5" fmla="*/ 245695932 h 21600"/>
              <a:gd name="T6" fmla="*/ 1994617900 w 21600"/>
              <a:gd name="T7" fmla="*/ 12284822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14498595-0DDB-1561-5452-1B92291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019675"/>
            <a:ext cx="1296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Dorazit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matku!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F0E26A7-412B-0F80-204A-100BF44E2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Savice - délka náběhu - 2/2</a:t>
            </a:r>
          </a:p>
        </p:txBody>
      </p:sp>
      <p:pic>
        <p:nvPicPr>
          <p:cNvPr id="36867" name="Obrázek 1">
            <a:extLst>
              <a:ext uri="{FF2B5EF4-FFF2-40B4-BE49-F238E27FC236}">
                <a16:creationId xmlns:a16="http://schemas.microsoft.com/office/drawing/2014/main" id="{BB6FD3D9-0A2A-3424-E208-FCACC2D2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839913"/>
            <a:ext cx="71501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0CF5081-C860-E635-0CF3-E4880707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Sací koše – velikost mřížky</a:t>
            </a:r>
          </a:p>
        </p:txBody>
      </p:sp>
      <p:pic>
        <p:nvPicPr>
          <p:cNvPr id="55300" name="Picture 4" descr="Sacíkoš1">
            <a:extLst>
              <a:ext uri="{FF2B5EF4-FFF2-40B4-BE49-F238E27FC236}">
                <a16:creationId xmlns:a16="http://schemas.microsoft.com/office/drawing/2014/main" id="{8125EB83-BEC7-5829-50DA-B3D387B1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4AB482E-DE30-FEDC-8FC0-6C2A8E17A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349375"/>
          </a:xfrm>
        </p:spPr>
        <p:txBody>
          <a:bodyPr/>
          <a:lstStyle/>
          <a:p>
            <a:pPr eaLnBrk="1" hangingPunct="1"/>
            <a:r>
              <a:rPr lang="cs-CZ" altLang="cs-CZ"/>
              <a:t>JAK a KDE měříme?</a:t>
            </a:r>
            <a:br>
              <a:rPr lang="cs-CZ" altLang="cs-CZ"/>
            </a:br>
            <a:r>
              <a:rPr lang="cs-CZ" altLang="cs-CZ" sz="4000"/>
              <a:t>Sací koše – zp. klapka / ventil</a:t>
            </a:r>
          </a:p>
        </p:txBody>
      </p:sp>
      <p:pic>
        <p:nvPicPr>
          <p:cNvPr id="56323" name="Picture 3" descr="Sacíkoš2">
            <a:extLst>
              <a:ext uri="{FF2B5EF4-FFF2-40B4-BE49-F238E27FC236}">
                <a16:creationId xmlns:a16="http://schemas.microsoft.com/office/drawing/2014/main" id="{1894797E-AE7D-DA6A-DB8C-C1FFDA15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Sacíkoš3">
            <a:extLst>
              <a:ext uri="{FF2B5EF4-FFF2-40B4-BE49-F238E27FC236}">
                <a16:creationId xmlns:a16="http://schemas.microsoft.com/office/drawing/2014/main" id="{5AD8BEC6-973B-1FFC-ADB4-257BFB6E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44675"/>
            <a:ext cx="6235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FF42C1B-EE15-53B2-B99F-1583AB813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CO měříme?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7FB5171-5A2C-66EE-9E80-7877B7000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28763"/>
            <a:ext cx="8277225" cy="5038725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cs-CZ" altLang="cs-CZ" sz="3600"/>
              <a:t>Spojky DIN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Proudnice (pro PÚ / štafetové)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Hadice (pro PÚ / štafetové)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Rozdělovače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Savice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Sací koše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Materiál pro disciplíny CTIF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600"/>
              <a:t>Žebříky pro překonání domečku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500F44E-067A-A44B-434D-637B60F8D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Spojky DIN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5882561-0D2B-D13E-AC67-4C4DCEF8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5218113"/>
            <a:ext cx="8277225" cy="1439862"/>
          </a:xfrm>
        </p:spPr>
        <p:txBody>
          <a:bodyPr/>
          <a:lstStyle/>
          <a:p>
            <a:pPr eaLnBrk="1" hangingPunct="1"/>
            <a:r>
              <a:rPr lang="cs-CZ" altLang="cs-CZ"/>
              <a:t>spojka C </a:t>
            </a:r>
            <a:r>
              <a:rPr lang="cs-CZ" altLang="cs-CZ" b="1"/>
              <a:t>max. 27 mm</a:t>
            </a:r>
          </a:p>
          <a:p>
            <a:pPr eaLnBrk="1" hangingPunct="1"/>
            <a:r>
              <a:rPr lang="cs-CZ" altLang="cs-CZ"/>
              <a:t>spojka B </a:t>
            </a:r>
            <a:r>
              <a:rPr lang="cs-CZ" altLang="cs-CZ" b="1"/>
              <a:t>max. 35 mm 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2D243EED-7DB4-1BD6-346C-37368850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528763"/>
            <a:ext cx="4678363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E2DB33B-06E0-1A51-6E25-3BABC370B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Proudnice pro požární útok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3B15BB2-9979-DD34-1A63-FEE3715CB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8277225" cy="2698750"/>
          </a:xfrm>
        </p:spPr>
        <p:txBody>
          <a:bodyPr/>
          <a:lstStyle/>
          <a:p>
            <a:pPr eaLnBrk="1" hangingPunct="1"/>
            <a:r>
              <a:rPr lang="cs-CZ" altLang="cs-CZ"/>
              <a:t>délku proudnice – </a:t>
            </a:r>
            <a:r>
              <a:rPr lang="cs-CZ" altLang="cs-CZ" b="1"/>
              <a:t>max.</a:t>
            </a:r>
            <a:r>
              <a:rPr lang="cs-CZ" altLang="cs-CZ"/>
              <a:t> </a:t>
            </a:r>
            <a:r>
              <a:rPr lang="cs-CZ" altLang="cs-CZ" b="1"/>
              <a:t>45 cm</a:t>
            </a:r>
          </a:p>
          <a:p>
            <a:pPr eaLnBrk="1" hangingPunct="1">
              <a:buFontTx/>
              <a:buNone/>
            </a:pPr>
            <a:r>
              <a:rPr lang="cs-CZ" altLang="cs-CZ" b="1"/>
              <a:t>  </a:t>
            </a:r>
            <a:r>
              <a:rPr lang="cs-CZ" altLang="cs-CZ"/>
              <a:t> (včetně půlspojky bez ozubu)</a:t>
            </a:r>
          </a:p>
          <a:p>
            <a:pPr eaLnBrk="1" hangingPunct="1"/>
            <a:r>
              <a:rPr lang="cs-CZ" altLang="cs-CZ"/>
              <a:t>výstřiková hubice průměr</a:t>
            </a:r>
          </a:p>
          <a:p>
            <a:pPr eaLnBrk="1" hangingPunct="1">
              <a:buFontTx/>
              <a:buNone/>
            </a:pPr>
            <a:r>
              <a:rPr lang="cs-CZ" altLang="cs-CZ"/>
              <a:t>	</a:t>
            </a:r>
            <a:r>
              <a:rPr lang="cs-CZ" altLang="cs-CZ" b="1"/>
              <a:t>12,5 mm</a:t>
            </a:r>
            <a:r>
              <a:rPr lang="cs-CZ" altLang="cs-CZ"/>
              <a:t> </a:t>
            </a:r>
            <a:r>
              <a:rPr lang="cs-CZ" altLang="cs-CZ" b="1"/>
              <a:t>± 0,1 mm</a:t>
            </a:r>
          </a:p>
        </p:txBody>
      </p:sp>
      <p:pic>
        <p:nvPicPr>
          <p:cNvPr id="20485" name="Picture 5" descr="ProudnicePU2">
            <a:extLst>
              <a:ext uri="{FF2B5EF4-FFF2-40B4-BE49-F238E27FC236}">
                <a16:creationId xmlns:a16="http://schemas.microsoft.com/office/drawing/2014/main" id="{9E12FF28-AA83-B9A5-A16D-FD557DB35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557338"/>
            <a:ext cx="23637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ProudnicePU3">
            <a:extLst>
              <a:ext uri="{FF2B5EF4-FFF2-40B4-BE49-F238E27FC236}">
                <a16:creationId xmlns:a16="http://schemas.microsoft.com/office/drawing/2014/main" id="{6F9C97BA-B704-C40F-F9B0-33A050E3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6088"/>
            <a:ext cx="2638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ProudnicePU1">
            <a:extLst>
              <a:ext uri="{FF2B5EF4-FFF2-40B4-BE49-F238E27FC236}">
                <a16:creationId xmlns:a16="http://schemas.microsoft.com/office/drawing/2014/main" id="{3B619FCF-D9B1-1C86-5848-E42162EC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700213"/>
            <a:ext cx="26384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EE16E4F-EBA1-9EDB-0F7D-8D889A4D6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Proudnice štafetové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82486B9-F776-2F35-2CAE-A89310F43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3959225" cy="2789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Plamen</a:t>
            </a:r>
          </a:p>
          <a:p>
            <a:pPr eaLnBrk="1" hangingPunct="1"/>
            <a:r>
              <a:rPr lang="cs-CZ" altLang="cs-CZ" b="1"/>
              <a:t>DIN, ROT</a:t>
            </a:r>
            <a:r>
              <a:rPr lang="cs-CZ" altLang="cs-CZ"/>
              <a:t> (starší)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délka </a:t>
            </a:r>
            <a:r>
              <a:rPr lang="cs-CZ" altLang="cs-CZ" b="1"/>
              <a:t>25 cm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hmotnost   </a:t>
            </a:r>
            <a:r>
              <a:rPr lang="cs-CZ" altLang="cs-CZ" b="1"/>
              <a:t>0,20 kg</a:t>
            </a:r>
          </a:p>
        </p:txBody>
      </p:sp>
      <p:pic>
        <p:nvPicPr>
          <p:cNvPr id="22536" name="Picture 8" descr="ProudniceSt1">
            <a:extLst>
              <a:ext uri="{FF2B5EF4-FFF2-40B4-BE49-F238E27FC236}">
                <a16:creationId xmlns:a16="http://schemas.microsoft.com/office/drawing/2014/main" id="{2567D101-9B79-C6E5-8AD5-489AB3B6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528763"/>
            <a:ext cx="171608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>
            <a:extLst>
              <a:ext uri="{FF2B5EF4-FFF2-40B4-BE49-F238E27FC236}">
                <a16:creationId xmlns:a16="http://schemas.microsoft.com/office/drawing/2014/main" id="{59ACE1E1-70AF-49CC-5475-CFF142EC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868738"/>
            <a:ext cx="3959225" cy="2789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b="1"/>
              <a:t>Dorost</a:t>
            </a:r>
          </a:p>
          <a:p>
            <a:pPr eaLnBrk="1" hangingPunct="1"/>
            <a:r>
              <a:rPr lang="cs-CZ" altLang="cs-CZ" b="1"/>
              <a:t>DIN</a:t>
            </a:r>
            <a:r>
              <a:rPr lang="cs-CZ" altLang="cs-CZ"/>
              <a:t> a </a:t>
            </a:r>
            <a:r>
              <a:rPr lang="cs-CZ" altLang="cs-CZ" b="1"/>
              <a:t>ROT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délka </a:t>
            </a:r>
            <a:r>
              <a:rPr lang="cs-CZ" altLang="cs-CZ" b="1"/>
              <a:t>25 cm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hmotnost   </a:t>
            </a:r>
            <a:r>
              <a:rPr lang="cs-CZ" altLang="cs-CZ" b="1"/>
              <a:t>0,4 kg</a:t>
            </a:r>
          </a:p>
        </p:txBody>
      </p:sp>
      <p:pic>
        <p:nvPicPr>
          <p:cNvPr id="22538" name="Picture 10" descr="ProudniceSt2">
            <a:extLst>
              <a:ext uri="{FF2B5EF4-FFF2-40B4-BE49-F238E27FC236}">
                <a16:creationId xmlns:a16="http://schemas.microsoft.com/office/drawing/2014/main" id="{A0D0A59A-C492-A48C-C4F7-E6B66C16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28763"/>
            <a:ext cx="288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ProudniceSt3">
            <a:extLst>
              <a:ext uri="{FF2B5EF4-FFF2-40B4-BE49-F238E27FC236}">
                <a16:creationId xmlns:a16="http://schemas.microsoft.com/office/drawing/2014/main" id="{62E18018-C1B7-9ADA-638D-E836E2A8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528763"/>
            <a:ext cx="288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 bldLvl="2" animBg="1"/>
      <p:bldP spid="22537" grpId="0" build="p" bldLvl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F2EA641-0523-3527-E20A-18DAAB191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Hadice pro požární útok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42266C6-B36A-8ABB-D712-681009F5D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3959225" cy="27892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Plamen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délka </a:t>
            </a:r>
            <a:r>
              <a:rPr lang="cs-CZ" altLang="cs-CZ" b="1"/>
              <a:t>9,5 m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plošná šíře</a:t>
            </a:r>
            <a:endParaRPr lang="cs-CZ" altLang="cs-CZ" b="1"/>
          </a:p>
          <a:p>
            <a:pPr eaLnBrk="1" hangingPunct="1">
              <a:buFontTx/>
              <a:buNone/>
            </a:pPr>
            <a:r>
              <a:rPr lang="cs-CZ" altLang="cs-CZ" b="1"/>
              <a:t>	C52    79 mm    B75  113 mm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56DAA85-B842-7492-5DE5-0B10F85B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868738"/>
            <a:ext cx="3959225" cy="2789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b="1"/>
              <a:t>Dorost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délka </a:t>
            </a:r>
            <a:r>
              <a:rPr lang="cs-CZ" altLang="cs-CZ" b="1"/>
              <a:t>19 m</a:t>
            </a:r>
          </a:p>
          <a:p>
            <a:pPr eaLnBrk="1" hangingPunct="1"/>
            <a:r>
              <a:rPr lang="cs-CZ" altLang="cs-CZ" b="1"/>
              <a:t>min.</a:t>
            </a:r>
            <a:r>
              <a:rPr lang="cs-CZ" altLang="cs-CZ"/>
              <a:t> plošná šíře</a:t>
            </a:r>
            <a:endParaRPr lang="cs-CZ" altLang="cs-CZ" b="1"/>
          </a:p>
          <a:p>
            <a:pPr eaLnBrk="1" hangingPunct="1">
              <a:buFontTx/>
              <a:buNone/>
            </a:pPr>
            <a:r>
              <a:rPr lang="cs-CZ" altLang="cs-CZ" b="1"/>
              <a:t>   C52    79 mm   B75  113 mm</a:t>
            </a:r>
          </a:p>
        </p:txBody>
      </p:sp>
      <p:pic>
        <p:nvPicPr>
          <p:cNvPr id="23558" name="Picture 6" descr="HadicePU1">
            <a:extLst>
              <a:ext uri="{FF2B5EF4-FFF2-40B4-BE49-F238E27FC236}">
                <a16:creationId xmlns:a16="http://schemas.microsoft.com/office/drawing/2014/main" id="{4FC6B0D1-6ED6-5D26-79C2-C61488F3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528763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HadicePU5">
            <a:extLst>
              <a:ext uri="{FF2B5EF4-FFF2-40B4-BE49-F238E27FC236}">
                <a16:creationId xmlns:a16="http://schemas.microsoft.com/office/drawing/2014/main" id="{C579994F-996A-4B95-F7C2-61BFBBA6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528763"/>
            <a:ext cx="3257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build="p" animBg="1"/>
      <p:bldP spid="2355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33701A1-FA54-EF9B-AB16-53B81FBC5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77225" cy="1079500"/>
          </a:xfrm>
        </p:spPr>
        <p:txBody>
          <a:bodyPr/>
          <a:lstStyle/>
          <a:p>
            <a:pPr eaLnBrk="1" hangingPunct="1"/>
            <a:r>
              <a:rPr lang="cs-CZ" altLang="cs-CZ"/>
              <a:t>Hadice štafetové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6FD184-84C0-4780-8A62-650070D5F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3868738"/>
            <a:ext cx="3959225" cy="27892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altLang="cs-CZ" b="1" dirty="0"/>
              <a:t>Plamen</a:t>
            </a:r>
          </a:p>
          <a:p>
            <a:pPr eaLnBrk="1" hangingPunct="1">
              <a:defRPr/>
            </a:pPr>
            <a:r>
              <a:rPr lang="cs-CZ" altLang="cs-CZ" b="1" dirty="0"/>
              <a:t>min.</a:t>
            </a:r>
            <a:r>
              <a:rPr lang="cs-CZ" altLang="cs-CZ" dirty="0"/>
              <a:t> délka </a:t>
            </a:r>
            <a:r>
              <a:rPr lang="cs-CZ" altLang="cs-CZ" b="1" dirty="0"/>
              <a:t>9,5 m</a:t>
            </a:r>
          </a:p>
          <a:p>
            <a:pPr eaLnBrk="1" hangingPunct="1">
              <a:defRPr/>
            </a:pPr>
            <a:r>
              <a:rPr lang="cs-CZ" altLang="cs-CZ" b="1" dirty="0"/>
              <a:t>min.</a:t>
            </a:r>
            <a:r>
              <a:rPr lang="cs-CZ" altLang="cs-CZ" dirty="0"/>
              <a:t> plošná šíře       </a:t>
            </a:r>
            <a:r>
              <a:rPr lang="cs-CZ" altLang="cs-CZ" b="1" dirty="0"/>
              <a:t> 62 mm</a:t>
            </a:r>
          </a:p>
          <a:p>
            <a:pPr eaLnBrk="1" hangingPunct="1">
              <a:defRPr/>
            </a:pPr>
            <a:endParaRPr lang="cs-CZ" altLang="cs-CZ" b="1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 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168ACEC-22B3-92DE-305A-DD720A237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868738"/>
            <a:ext cx="3959225" cy="2789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b="1"/>
              <a:t>Plamen</a:t>
            </a:r>
          </a:p>
          <a:p>
            <a:pPr algn="ctr" eaLnBrk="1" hangingPunct="1">
              <a:buFontTx/>
              <a:buNone/>
            </a:pPr>
            <a:r>
              <a:rPr lang="cs-CZ" altLang="cs-CZ" b="1"/>
              <a:t>Mladší – DIN</a:t>
            </a:r>
          </a:p>
          <a:p>
            <a:pPr algn="ctr" eaLnBrk="1" hangingPunct="1">
              <a:buFontTx/>
              <a:buNone/>
            </a:pPr>
            <a:r>
              <a:rPr lang="cs-CZ" altLang="cs-CZ" b="1"/>
              <a:t>Starší – DIN, ROTT</a:t>
            </a:r>
          </a:p>
        </p:txBody>
      </p:sp>
      <p:pic>
        <p:nvPicPr>
          <p:cNvPr id="24582" name="Picture 6" descr="HadiceSt1">
            <a:extLst>
              <a:ext uri="{FF2B5EF4-FFF2-40B4-BE49-F238E27FC236}">
                <a16:creationId xmlns:a16="http://schemas.microsoft.com/office/drawing/2014/main" id="{DA43BCA9-A566-2536-2286-45F804B0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528763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adiceSt2">
            <a:extLst>
              <a:ext uri="{FF2B5EF4-FFF2-40B4-BE49-F238E27FC236}">
                <a16:creationId xmlns:a16="http://schemas.microsoft.com/office/drawing/2014/main" id="{5527814B-6958-A714-F104-0B75C4D3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557338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build="p" bldLvl="2" animBg="1"/>
      <p:bldP spid="24581" grpId="0" build="p" bldLvl="2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749</Words>
  <Application>Microsoft Office PowerPoint</Application>
  <PresentationFormat>Předvádění na obrazovce (4:3)</PresentationFormat>
  <Paragraphs>134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Výchozí návrh</vt:lpstr>
      <vt:lpstr>Kontrola materiálu aneb ČÍM a CO, JAK, KDE měříme</vt:lpstr>
      <vt:lpstr>ČÍM měříme?</vt:lpstr>
      <vt:lpstr>Ukázka měřidel</vt:lpstr>
      <vt:lpstr>CO měříme?</vt:lpstr>
      <vt:lpstr>Spojky DIN</vt:lpstr>
      <vt:lpstr>Proudnice pro požární útok</vt:lpstr>
      <vt:lpstr>Proudnice štafetové</vt:lpstr>
      <vt:lpstr>Hadice pro požární útok</vt:lpstr>
      <vt:lpstr>Hadice štafetové</vt:lpstr>
      <vt:lpstr>Hadice štafetové</vt:lpstr>
      <vt:lpstr>Hadice štafetové</vt:lpstr>
      <vt:lpstr>Rozdělovače</vt:lpstr>
      <vt:lpstr>Savice</vt:lpstr>
      <vt:lpstr>Sací koše</vt:lpstr>
      <vt:lpstr>Materiál pro disciplíny CTIF</vt:lpstr>
      <vt:lpstr>Žebřík k překonání domečku</vt:lpstr>
      <vt:lpstr>JAK a KDE měříme? Spojky DIN – 1/2</vt:lpstr>
      <vt:lpstr>JAK a KDE měříme? Spojky DIN – 2/2</vt:lpstr>
      <vt:lpstr>JAK a KDE měříme? Proudnice PÚ - délka proudnice</vt:lpstr>
      <vt:lpstr>JAK a KDE měříme? Proudnice - délka proudnice – 1/2</vt:lpstr>
      <vt:lpstr>JAK a KDE měříme? Proudnice - délka proudnice – 2/2</vt:lpstr>
      <vt:lpstr>JAK a KDE měříme? Proudnice - délka provázku</vt:lpstr>
      <vt:lpstr>JAK a KDE měříme? Hadice - délka hadice</vt:lpstr>
      <vt:lpstr>JAK a KDE měříme? Hadice – plošná šíře - 1/2</vt:lpstr>
      <vt:lpstr>JAK a KDE měříme? Hadice – plošná šíře - 2/2</vt:lpstr>
      <vt:lpstr>JAK a KDE měříme? Rozdělovače - funkčnost </vt:lpstr>
      <vt:lpstr>JAK a KDE měříme? Rozdělovače – počet nožiček</vt:lpstr>
      <vt:lpstr>JAK a KDE měříme? Rozdělovače – průměr nožiček </vt:lpstr>
      <vt:lpstr>JAK a KDE měříme? Rozdělovače – výška hrany</vt:lpstr>
      <vt:lpstr>JAK a KDE měříme? Rozdělovače – délka nástavce </vt:lpstr>
      <vt:lpstr>JAK a KDE měříme? Savice - délka savice</vt:lpstr>
      <vt:lpstr>JAK a KDE měříme? Savice – počet závitů</vt:lpstr>
      <vt:lpstr>JAK a KDE měříme? Savice – nejméně 2,5 závitu</vt:lpstr>
      <vt:lpstr>JAK a KDE měříme? Savice - délka náběhu – 1/2</vt:lpstr>
      <vt:lpstr>JAK a KDE měříme? Savice - délka náběhu - 2/2</vt:lpstr>
      <vt:lpstr>JAK a KDE měříme? Sací koše – velikost mřížky</vt:lpstr>
      <vt:lpstr>JAK a KDE měříme? Sací koše – zp. klapka / ventil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délky</dc:title>
  <dc:creator>Liba</dc:creator>
  <cp:lastModifiedBy>Michal Dusilek</cp:lastModifiedBy>
  <cp:revision>100</cp:revision>
  <dcterms:created xsi:type="dcterms:W3CDTF">2006-12-04T18:14:37Z</dcterms:created>
  <dcterms:modified xsi:type="dcterms:W3CDTF">2022-05-04T21:00:33Z</dcterms:modified>
</cp:coreProperties>
</file>